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sldIdLst>
    <p:sldId id="257" r:id="rId3"/>
    <p:sldId id="262" r:id="rId4"/>
    <p:sldId id="264" r:id="rId5"/>
    <p:sldId id="267" r:id="rId6"/>
    <p:sldId id="266" r:id="rId7"/>
    <p:sldId id="272" r:id="rId8"/>
    <p:sldId id="289" r:id="rId9"/>
    <p:sldId id="288" r:id="rId10"/>
    <p:sldId id="273" r:id="rId11"/>
    <p:sldId id="280" r:id="rId12"/>
    <p:sldId id="317" r:id="rId13"/>
    <p:sldId id="318" r:id="rId1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464" y="-102"/>
      </p:cViewPr>
      <p:guideLst>
        <p:guide orient="horz" pos="2220"/>
        <p:guide pos="2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2020/5/5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1935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图形 4"/>
          <p:cNvPicPr>
            <a:picLocks noChangeAspect="1"/>
          </p:cNvPicPr>
          <p:nvPr/>
        </p:nvPicPr>
        <p:blipFill>
          <a:blip r:embed="rId2"/>
          <a:stretch>
            <a:fillRect/>
          </a:stretch>
        </p:blipFill>
        <p:spPr>
          <a:xfrm>
            <a:off x="-336153" y="-723424"/>
            <a:ext cx="9432131" cy="6598444"/>
          </a:xfrm>
          <a:prstGeom prst="rect">
            <a:avLst/>
          </a:prstGeom>
          <a:noFill/>
          <a:ln w="9525">
            <a:noFill/>
          </a:ln>
        </p:spPr>
      </p:pic>
      <p:pic>
        <p:nvPicPr>
          <p:cNvPr id="4099" name="图形 1"/>
          <p:cNvPicPr>
            <a:picLocks noChangeAspect="1"/>
          </p:cNvPicPr>
          <p:nvPr/>
        </p:nvPicPr>
        <p:blipFill>
          <a:blip r:embed="rId3"/>
          <a:stretch>
            <a:fillRect/>
          </a:stretch>
        </p:blipFill>
        <p:spPr>
          <a:xfrm>
            <a:off x="4658360" y="3288030"/>
            <a:ext cx="4438015" cy="3616960"/>
          </a:xfrm>
          <a:prstGeom prst="rect">
            <a:avLst/>
          </a:prstGeom>
          <a:noFill/>
          <a:ln w="9525">
            <a:noFill/>
          </a:ln>
        </p:spPr>
      </p:pic>
      <p:sp>
        <p:nvSpPr>
          <p:cNvPr id="4100" name="PA-文本框 8"/>
          <p:cNvSpPr/>
          <p:nvPr/>
        </p:nvSpPr>
        <p:spPr>
          <a:xfrm>
            <a:off x="1934845" y="1007269"/>
            <a:ext cx="4048125" cy="3138170"/>
          </a:xfrm>
          <a:prstGeom prst="rect">
            <a:avLst/>
          </a:prstGeom>
          <a:noFill/>
          <a:ln w="9525">
            <a:noFill/>
          </a:ln>
        </p:spPr>
        <p:txBody>
          <a:bodyPr wrap="square" anchor="t">
            <a:spAutoFit/>
          </a:bodyPr>
          <a:lstStyle/>
          <a:p>
            <a:pPr algn="dist"/>
            <a:r>
              <a:rPr lang="zh-CN" altLang="en-US" sz="495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支持疫情防控个人所得税</a:t>
            </a:r>
          </a:p>
          <a:p>
            <a:pPr algn="dist"/>
            <a:r>
              <a:rPr lang="zh-CN" altLang="en-US" sz="495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优惠政策</a:t>
            </a:r>
          </a:p>
          <a:p>
            <a:pPr algn="dist"/>
            <a:endParaRPr lang="zh-CN" altLang="en-US" sz="495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endParaRPr>
          </a:p>
        </p:txBody>
      </p:sp>
      <p:pic>
        <p:nvPicPr>
          <p:cNvPr id="2" name="图形 1"/>
          <p:cNvPicPr>
            <a:picLocks noChangeAspect="1"/>
          </p:cNvPicPr>
          <p:nvPr/>
        </p:nvPicPr>
        <p:blipFill>
          <a:blip r:embed="rId3"/>
          <a:stretch>
            <a:fillRect/>
          </a:stretch>
        </p:blipFill>
        <p:spPr>
          <a:xfrm>
            <a:off x="554355" y="4144645"/>
            <a:ext cx="1986915" cy="1619885"/>
          </a:xfrm>
          <a:prstGeom prst="rect">
            <a:avLst/>
          </a:prstGeom>
          <a:noFill/>
          <a:ln w="9525">
            <a:no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847" y="6165304"/>
            <a:ext cx="4742773"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filter="wipe(left)">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2865" y="274320"/>
            <a:ext cx="3656965" cy="2980690"/>
          </a:xfrm>
          <a:prstGeom prst="rect">
            <a:avLst/>
          </a:prstGeom>
          <a:noFill/>
          <a:ln w="9525">
            <a:noFill/>
          </a:ln>
        </p:spPr>
      </p:pic>
      <p:sp>
        <p:nvSpPr>
          <p:cNvPr id="6150" name="PA-文本框 8"/>
          <p:cNvSpPr/>
          <p:nvPr/>
        </p:nvSpPr>
        <p:spPr>
          <a:xfrm>
            <a:off x="3977005" y="732790"/>
            <a:ext cx="4612640" cy="4739005"/>
          </a:xfrm>
          <a:prstGeom prst="rect">
            <a:avLst/>
          </a:prstGeom>
          <a:noFill/>
          <a:ln w="9525">
            <a:noFill/>
          </a:ln>
        </p:spPr>
        <p:txBody>
          <a:bodyPr wrap="square" anchor="t">
            <a:spAutoFit/>
          </a:bodyPr>
          <a:lstStyle/>
          <a:p>
            <a:pPr algn="l"/>
            <a:r>
              <a:rPr lang="en-US" altLang="zh-CN" sz="5400" i="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4.</a:t>
            </a:r>
            <a:r>
              <a:rPr lang="zh-CN" altLang="en-US" sz="28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直接</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向承担疫情防治任务的</a:t>
            </a:r>
            <a:r>
              <a:rPr lang="zh-CN" altLang="en-US" sz="28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医院</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捐赠应对疫情</a:t>
            </a:r>
            <a:r>
              <a:rPr lang="zh-CN" altLang="en-US" sz="28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物品</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允许个人所得税税前全额扣除</a:t>
            </a:r>
          </a:p>
          <a:p>
            <a:pPr algn="l"/>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i="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151" name="PA-文本框 8"/>
          <p:cNvSpPr/>
          <p:nvPr/>
        </p:nvSpPr>
        <p:spPr>
          <a:xfrm>
            <a:off x="582930" y="3494405"/>
            <a:ext cx="7776845" cy="2091690"/>
          </a:xfrm>
          <a:prstGeom prst="rect">
            <a:avLst/>
          </a:prstGeom>
          <a:noFill/>
          <a:ln w="9525">
            <a:noFill/>
          </a:ln>
        </p:spPr>
        <p:txBody>
          <a:bodyPr wrap="square" anchor="t">
            <a:spAutoFit/>
          </a:bodyPr>
          <a:lstStyle/>
          <a:p>
            <a:pPr algn="l"/>
            <a:r>
              <a:rPr lang="en-US" altLang="zh-CN"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1.</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接受捐赠的</a:t>
            </a:r>
            <a:r>
              <a:rPr lang="zh-CN" altLang="en-US" sz="2000" dirty="0">
                <a:solidFill>
                  <a:srgbClr val="FF0000"/>
                </a:solidFill>
                <a:latin typeface="微软雅黑" panose="020B0503020204020204" charset="-122"/>
                <a:ea typeface="微软雅黑" panose="020B0503020204020204" charset="-122"/>
                <a:sym typeface="微软雅黑" panose="020B0503020204020204" charset="-122"/>
              </a:rPr>
              <a:t>仅限</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承担疫情防治任务的</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医院</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，不包括研究机构和其他单位</a:t>
            </a:r>
          </a:p>
          <a:p>
            <a:pPr algn="l"/>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r>
              <a:rPr lang="en-US" altLang="zh-CN"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2.</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捐赠仅限</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物品</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，不包括现金；但不限制具体种类和范围，只强调用于疫情防控</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10</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sp>
        <p:nvSpPr>
          <p:cNvPr id="2" name="圆角矩形标注 1"/>
          <p:cNvSpPr/>
          <p:nvPr/>
        </p:nvSpPr>
        <p:spPr>
          <a:xfrm>
            <a:off x="4446905" y="2716530"/>
            <a:ext cx="2220595" cy="611505"/>
          </a:xfrm>
          <a:prstGeom prst="wedgeRoundRectCallou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24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需要注意的：</a:t>
            </a:r>
          </a:p>
        </p:txBody>
      </p:sp>
      <p:sp>
        <p:nvSpPr>
          <p:cNvPr id="3" name="文本框 2"/>
          <p:cNvSpPr txBox="1"/>
          <p:nvPr/>
        </p:nvSpPr>
        <p:spPr>
          <a:xfrm>
            <a:off x="583565" y="4876165"/>
            <a:ext cx="7776210" cy="1599565"/>
          </a:xfrm>
          <a:prstGeom prst="rect">
            <a:avLst/>
          </a:prstGeom>
          <a:noFill/>
        </p:spPr>
        <p:txBody>
          <a:bodyPr wrap="square" rtlCol="0" anchor="t">
            <a:spAutoFit/>
          </a:bodyPr>
          <a:lstStyle/>
          <a:p>
            <a:pPr algn="l"/>
            <a:endParaRPr lang="zh-CN" altLang="en-US"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r>
              <a:rPr lang="en-US" altLang="zh-CN"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3.</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捐赠人凭承担疫情防治任务的医院开具的</a:t>
            </a:r>
            <a:r>
              <a:rPr lang="zh-CN" altLang="en-US" sz="2000" dirty="0">
                <a:solidFill>
                  <a:srgbClr val="FF0000"/>
                </a:solidFill>
                <a:latin typeface="微软雅黑" panose="020B0503020204020204" charset="-122"/>
                <a:ea typeface="微软雅黑" panose="020B0503020204020204" charset="-122"/>
                <a:sym typeface="微软雅黑" panose="020B0503020204020204" charset="-122"/>
              </a:rPr>
              <a:t>捐赠接收函</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办理税前扣除事宜</a:t>
            </a:r>
            <a:endPar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endPar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304165" y="237490"/>
            <a:ext cx="3681095" cy="4332605"/>
          </a:xfrm>
          <a:prstGeom prst="rect">
            <a:avLst/>
          </a:prstGeom>
          <a:noFill/>
          <a:ln w="9525">
            <a:noFill/>
          </a:ln>
        </p:spPr>
      </p:pic>
      <p:sp>
        <p:nvSpPr>
          <p:cNvPr id="6150" name="PA-文本框 8"/>
          <p:cNvSpPr/>
          <p:nvPr/>
        </p:nvSpPr>
        <p:spPr>
          <a:xfrm>
            <a:off x="3709670" y="-278765"/>
            <a:ext cx="4821555" cy="8447405"/>
          </a:xfrm>
          <a:prstGeom prst="rect">
            <a:avLst/>
          </a:prstGeom>
          <a:noFill/>
          <a:ln w="9525">
            <a:solidFill>
              <a:schemeClr val="accent1"/>
            </a:solidFill>
          </a:ln>
        </p:spPr>
        <p:txBody>
          <a:bodyPr wrap="square" anchor="t">
            <a:spAutoFit/>
          </a:bodyPr>
          <a:lstStyle/>
          <a:p>
            <a:pPr algn="l">
              <a:lnSpc>
                <a:spcPct val="150000"/>
              </a:lnSpc>
            </a:pPr>
            <a:r>
              <a:rPr lang="en-US" altLang="zh-CN" sz="5400" i="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b="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【享受方式】</a:t>
            </a:r>
          </a:p>
          <a:p>
            <a:pPr algn="l">
              <a:lnSpc>
                <a:spcPct val="150000"/>
              </a:lnSpc>
            </a:pPr>
            <a:r>
              <a:rPr lang="zh-CN" altLang="en-US" sz="24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个人享受规定的全额税前扣除政策的，按照</a:t>
            </a: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《财政部税务总局关于公益慈善事业捐赠个人所得税政策的公告》（2019年第99号）</a:t>
            </a:r>
            <a:r>
              <a:rPr lang="zh-CN" altLang="en-US" sz="24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有关规定执行。</a:t>
            </a:r>
          </a:p>
          <a:p>
            <a:pPr algn="l">
              <a:lnSpc>
                <a:spcPct val="150000"/>
              </a:lnSpc>
            </a:pP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直接捐赠的：</a:t>
            </a:r>
            <a:r>
              <a:rPr lang="zh-CN" altLang="en-US" sz="2400" b="1" dirty="0">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在办理个人所得税税前扣除、填写</a:t>
            </a: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《个人所得税公益慈善事业捐赠扣除明细表》</a:t>
            </a:r>
            <a:r>
              <a:rPr lang="zh-CN" altLang="en-US" sz="2400" b="1" dirty="0">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时，应当在备注栏注明“</a:t>
            </a: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直接捐赠</a:t>
            </a:r>
            <a:r>
              <a:rPr lang="zh-CN" altLang="en-US" sz="2400" b="1" dirty="0">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2800" b="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endParaRPr lang="zh-CN" altLang="en-US" sz="2000"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i="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151" name="PA-文本框 8"/>
          <p:cNvSpPr/>
          <p:nvPr/>
        </p:nvSpPr>
        <p:spPr>
          <a:xfrm>
            <a:off x="692150" y="3538220"/>
            <a:ext cx="7759700" cy="1414780"/>
          </a:xfrm>
          <a:prstGeom prst="rect">
            <a:avLst/>
          </a:prstGeom>
          <a:noFill/>
          <a:ln w="9525">
            <a:noFill/>
          </a:ln>
        </p:spPr>
        <p:txBody>
          <a:bodyPr wrap="square" anchor="t">
            <a:spAutoFit/>
          </a:bodyPr>
          <a:lstStyle/>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ct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 </a:t>
            </a:r>
          </a:p>
          <a:p>
            <a:pPr algn="l">
              <a:lnSpc>
                <a:spcPct val="150000"/>
              </a:lnSpc>
            </a:pP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11</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553200" y="4091940"/>
            <a:ext cx="2476500" cy="2635250"/>
          </a:xfrm>
          <a:prstGeom prst="rect">
            <a:avLst/>
          </a:prstGeom>
          <a:noFill/>
          <a:ln w="9525">
            <a:noFill/>
          </a:ln>
        </p:spPr>
      </p:pic>
      <p:sp>
        <p:nvSpPr>
          <p:cNvPr id="6150" name="PA-文本框 8"/>
          <p:cNvSpPr/>
          <p:nvPr/>
        </p:nvSpPr>
        <p:spPr>
          <a:xfrm>
            <a:off x="344805" y="46990"/>
            <a:ext cx="6667500" cy="6954520"/>
          </a:xfrm>
          <a:prstGeom prst="rect">
            <a:avLst/>
          </a:prstGeom>
          <a:noFill/>
          <a:ln w="9525">
            <a:solidFill>
              <a:schemeClr val="accent1"/>
            </a:solidFill>
          </a:ln>
        </p:spPr>
        <p:txBody>
          <a:bodyPr wrap="square" anchor="t">
            <a:spAutoFit/>
          </a:bodyPr>
          <a:lstStyle/>
          <a:p>
            <a:pPr algn="l"/>
            <a:r>
              <a:rPr lang="en-US" altLang="zh-CN" sz="5400" i="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b="1" dirty="0">
                <a:solidFill>
                  <a:schemeClr val="bg1"/>
                </a:solidFill>
                <a:latin typeface="方正小标宋简体" panose="02010601030101010101" charset="-122"/>
                <a:ea typeface="方正小标宋简体" panose="02010601030101010101" charset="-122"/>
                <a:sym typeface="微软雅黑" panose="020B0503020204020204" charset="-122"/>
              </a:rPr>
              <a:t>如何扣除？以综合所得为例：</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400"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p>
          <a:p>
            <a:pPr algn="l"/>
            <a:r>
              <a:rPr lang="zh-CN" altLang="en-US" sz="2400"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r>
              <a:rPr lang="zh-CN" altLang="en-US" sz="2400" b="1" dirty="0">
                <a:solidFill>
                  <a:schemeClr val="bg1"/>
                </a:solidFill>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个人在</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综合所得</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中扣除公益捐赠支出的，应按照以下规定处理：</a:t>
            </a:r>
          </a:p>
          <a:p>
            <a:pPr algn="l"/>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（1）居民个人取得</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工资薪金所得</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的，可以选择在</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预扣预缴</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时扣除，也可以选择在</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年度汇算清缴</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时扣除。</a:t>
            </a:r>
          </a:p>
          <a:p>
            <a:pPr algn="l"/>
            <a:endPar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endParaRPr>
          </a:p>
          <a:p>
            <a:pPr algn="l"/>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（2）居民个人取得劳务报酬所得、稿酬所得、特许权使用费所得的，预扣预缴时不扣除公益捐赠支出，统一在</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汇算清缴</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时扣除。</a:t>
            </a:r>
          </a:p>
          <a:p>
            <a:pPr algn="l"/>
            <a:endPar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endParaRPr>
          </a:p>
          <a:p>
            <a:pPr algn="l"/>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机关、企事业单位统一组织员工开展公益捐赠的，纳税人可以凭汇总开具的</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捐赠票据</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和</a:t>
            </a:r>
            <a:r>
              <a:rPr lang="zh-CN" altLang="en-US" sz="2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员工明细单</a:t>
            </a:r>
            <a:r>
              <a:rPr lang="zh-CN" altLang="en-US" sz="24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扣除。</a:t>
            </a: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i="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151" name="PA-文本框 8"/>
          <p:cNvSpPr/>
          <p:nvPr/>
        </p:nvSpPr>
        <p:spPr>
          <a:xfrm>
            <a:off x="577850" y="3609975"/>
            <a:ext cx="7804785" cy="3599815"/>
          </a:xfrm>
          <a:prstGeom prst="rect">
            <a:avLst/>
          </a:prstGeom>
          <a:noFill/>
          <a:ln w="9525">
            <a:noFill/>
          </a:ln>
        </p:spPr>
        <p:txBody>
          <a:bodyPr wrap="square" anchor="t">
            <a:spAutoFit/>
          </a:bodyPr>
          <a:lstStyle/>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12</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96520" y="194310"/>
            <a:ext cx="3037840" cy="2476500"/>
          </a:xfrm>
          <a:prstGeom prst="rect">
            <a:avLst/>
          </a:prstGeom>
          <a:noFill/>
          <a:ln w="9525">
            <a:noFill/>
          </a:ln>
        </p:spPr>
      </p:pic>
      <p:sp>
        <p:nvSpPr>
          <p:cNvPr id="6150" name="PA-文本框 8"/>
          <p:cNvSpPr/>
          <p:nvPr/>
        </p:nvSpPr>
        <p:spPr>
          <a:xfrm>
            <a:off x="3147060" y="82550"/>
            <a:ext cx="5688330" cy="3448685"/>
          </a:xfrm>
          <a:prstGeom prst="rect">
            <a:avLst/>
          </a:prstGeom>
          <a:noFill/>
          <a:ln w="9525">
            <a:noFill/>
          </a:ln>
        </p:spPr>
        <p:txBody>
          <a:bodyPr wrap="square" anchor="t">
            <a:spAutoFit/>
          </a:bodyPr>
          <a:lstStyle/>
          <a:p>
            <a:pPr algn="l"/>
            <a:r>
              <a:rPr lang="zh-CN" altLang="en-US" sz="5400" b="1" dirty="0">
                <a:solidFill>
                  <a:schemeClr val="bg1"/>
                </a:solidFill>
                <a:latin typeface="微软雅黑" panose="020B0503020204020204" charset="-122"/>
                <a:ea typeface="微软雅黑" panose="020B0503020204020204" charset="-122"/>
                <a:sym typeface="微软雅黑" panose="020B0503020204020204" charset="-122"/>
              </a:rPr>
              <a:t>一、支持防护救治</a:t>
            </a:r>
          </a:p>
          <a:p>
            <a:pPr algn="l"/>
            <a:endParaRPr lang="zh-CN" altLang="en-US" sz="2400" b="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r>
              <a:rPr lang="zh-CN" altLang="en-US" sz="2400" b="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具体包括：</a:t>
            </a:r>
            <a:endParaRPr lang="zh-CN" altLang="en-US" sz="24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spcAft>
                <a:spcPts val="500"/>
              </a:spcAft>
            </a:pPr>
            <a:r>
              <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1.取得</a:t>
            </a:r>
            <a:r>
              <a:rPr lang="zh-CN" altLang="en-US" sz="24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政府规定标准</a:t>
            </a:r>
            <a:r>
              <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的疫情防治临时性工作补助和奖金免征个人所得税；</a:t>
            </a:r>
            <a:endParaRPr lang="zh-CN" altLang="en-US" sz="32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endParaRPr lang="zh-CN" altLang="en-US" sz="3200" b="1" dirty="0">
              <a:solidFill>
                <a:schemeClr val="bg1"/>
              </a:solidFill>
              <a:latin typeface="微软雅黑" panose="020B0503020204020204" charset="-122"/>
              <a:ea typeface="微软雅黑" panose="020B0503020204020204" charset="-122"/>
              <a:sym typeface="微软雅黑" panose="020B0503020204020204" charset="-122"/>
            </a:endParaRPr>
          </a:p>
          <a:p>
            <a:pPr algn="l"/>
            <a:r>
              <a:rPr lang="zh-CN" altLang="en-US" sz="3200" b="1"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151" name="PA-文本框 8"/>
          <p:cNvSpPr/>
          <p:nvPr/>
        </p:nvSpPr>
        <p:spPr>
          <a:xfrm>
            <a:off x="308610" y="2844800"/>
            <a:ext cx="8527415" cy="2907665"/>
          </a:xfrm>
          <a:prstGeom prst="rect">
            <a:avLst/>
          </a:prstGeom>
          <a:noFill/>
          <a:ln w="9525">
            <a:noFill/>
          </a:ln>
        </p:spPr>
        <p:txBody>
          <a:bodyPr wrap="square" anchor="t">
            <a:spAutoFit/>
          </a:bodyPr>
          <a:lstStyle/>
          <a:p>
            <a:pPr algn="l"/>
            <a:r>
              <a:rPr lang="zh-CN" altLang="en-US" sz="24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r>
              <a:rPr lang="zh-CN" altLang="en-US" sz="20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关键词：依据、标准、来源</a:t>
            </a:r>
            <a:endParaRPr lang="zh-CN" altLang="en-US" sz="28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lnSpc>
                <a:spcPct val="150000"/>
              </a:lnSpc>
            </a:pPr>
            <a:r>
              <a:rPr lang="zh-CN" altLang="en-US" sz="20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en-US" sz="20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关于来源，是否只能以政府财政资金支付的临时性工作补助和奖金才能享受免税呢？</a:t>
            </a:r>
            <a:r>
              <a:rPr lang="zh-CN" altLang="en-US" sz="2400" b="1" dirty="0">
                <a:solidFill>
                  <a:srgbClr val="000000"/>
                </a:solidFill>
                <a:latin typeface="新宋体" panose="02010609030101010101" charset="-122"/>
                <a:ea typeface="新宋体" panose="02010609030101010101" charset="-122"/>
                <a:cs typeface="新宋体" panose="02010609030101010101" charset="-122"/>
                <a:sym typeface="微软雅黑" panose="020B0503020204020204" charset="-122"/>
              </a:rPr>
              <a:t> </a:t>
            </a:r>
            <a:r>
              <a:rPr lang="zh-CN" altLang="en-US" sz="18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10号公告中并未规定资金来源必须是</a:t>
            </a:r>
            <a:r>
              <a:rPr lang="zh-CN" altLang="en-US" sz="18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财政性资金</a:t>
            </a:r>
            <a:r>
              <a:rPr lang="zh-CN" altLang="en-US" sz="1800" b="1" dirty="0">
                <a:solidFill>
                  <a:schemeClr val="tx1"/>
                </a:solidFill>
                <a:latin typeface="新宋体" panose="02010609030101010101" charset="-122"/>
                <a:ea typeface="新宋体" panose="02010609030101010101" charset="-122"/>
                <a:cs typeface="新宋体" panose="02010609030101010101" charset="-122"/>
                <a:sym typeface="微软雅黑" panose="020B0503020204020204" charset="-122"/>
              </a:rPr>
              <a:t>，也就是说，只要是按照政府规定标准发放的临时性工作补助和奖金都可以适用。</a:t>
            </a:r>
          </a:p>
          <a:p>
            <a:pPr algn="l">
              <a:lnSpc>
                <a:spcPct val="150000"/>
              </a:lnSpc>
            </a:pPr>
            <a:r>
              <a:rPr lang="zh-CN" altLang="en-US" sz="14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其中：对参加疫情防控工作的医务人员和防疫工作者取得的各级政府规定标准的临时性工作补助和奖金免征个人所得税；对参加疫情防控工作的其他人员取得的省级及省级以上政府规定标准的临时性工作补贴和奖金免征个人所得税）</a:t>
            </a:r>
            <a:r>
              <a:rPr lang="zh-CN" altLang="en-US" sz="1600" b="1" dirty="0">
                <a:solidFill>
                  <a:schemeClr val="accent6">
                    <a:lumMod val="60000"/>
                    <a:lumOff val="40000"/>
                  </a:schemeClr>
                </a:solidFill>
                <a:latin typeface="新宋体" panose="02010609030101010101" charset="-122"/>
                <a:ea typeface="新宋体" panose="02010609030101010101" charset="-122"/>
                <a:cs typeface="新宋体" panose="02010609030101010101" charset="-122"/>
                <a:sym typeface="微软雅黑" panose="020B0503020204020204" charset="-122"/>
              </a:rPr>
              <a:t>          </a:t>
            </a: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2</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2865" y="274320"/>
            <a:ext cx="3656965" cy="2980690"/>
          </a:xfrm>
          <a:prstGeom prst="rect">
            <a:avLst/>
          </a:prstGeom>
          <a:noFill/>
          <a:ln w="9525">
            <a:noFill/>
          </a:ln>
        </p:spPr>
      </p:pic>
      <p:sp>
        <p:nvSpPr>
          <p:cNvPr id="6150" name="PA-文本框 8"/>
          <p:cNvSpPr/>
          <p:nvPr/>
        </p:nvSpPr>
        <p:spPr>
          <a:xfrm>
            <a:off x="3879850" y="916305"/>
            <a:ext cx="4806950" cy="3014980"/>
          </a:xfrm>
          <a:prstGeom prst="rect">
            <a:avLst/>
          </a:prstGeom>
          <a:noFill/>
          <a:ln w="9525">
            <a:noFill/>
          </a:ln>
        </p:spPr>
        <p:txBody>
          <a:bodyPr wrap="square" anchor="t">
            <a:spAutoFit/>
          </a:bodyPr>
          <a:lstStyle/>
          <a:p>
            <a:pPr algn="l"/>
            <a:r>
              <a:rPr lang="en-US" altLang="zh-CN" sz="5400" i="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1.取得</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政府规定标准</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的疫情防治临时性工作补助和奖金免征个人所得税</a:t>
            </a: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r>
              <a:rPr lang="zh-CN" altLang="en-US" sz="2400" dirty="0">
                <a:solidFill>
                  <a:schemeClr val="bg1"/>
                </a:solidFill>
                <a:latin typeface="微软雅黑" panose="020B0503020204020204" charset="-122"/>
                <a:ea typeface="微软雅黑" panose="020B0503020204020204" charset="-122"/>
                <a:sym typeface="微软雅黑" panose="020B0503020204020204" charset="-122"/>
              </a:rPr>
              <a:t>           </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i="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151" name="PA-文本框 8"/>
          <p:cNvSpPr/>
          <p:nvPr/>
        </p:nvSpPr>
        <p:spPr>
          <a:xfrm>
            <a:off x="583565" y="2854325"/>
            <a:ext cx="7977505" cy="3984625"/>
          </a:xfrm>
          <a:prstGeom prst="rect">
            <a:avLst/>
          </a:prstGeom>
          <a:noFill/>
          <a:ln w="9525">
            <a:noFill/>
          </a:ln>
        </p:spPr>
        <p:txBody>
          <a:bodyPr wrap="square" anchor="t">
            <a:spAutoFit/>
          </a:bodyPr>
          <a:lstStyle/>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【优惠内容】</a:t>
            </a:r>
          </a:p>
          <a:p>
            <a:pPr algn="l">
              <a:lnSpc>
                <a:spcPct val="150000"/>
              </a:lnSpc>
            </a:pP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自2020年1月1日起，对参加疫情防治工作的医务人员和防疫工作者按照</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政府规定标准</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取得的临时性工作补助和奖金，免征个人所得税。</a:t>
            </a:r>
          </a:p>
          <a:p>
            <a:pPr algn="l">
              <a:lnSpc>
                <a:spcPct val="150000"/>
              </a:lnSpc>
            </a:pP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其中政府规定标准包括</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各级政府</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规定的补助和奖金标准。</a:t>
            </a:r>
            <a:r>
              <a:rPr lang="zh-CN" altLang="en-US" sz="14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（财社【</a:t>
            </a:r>
            <a:r>
              <a:rPr lang="en-US" altLang="zh-CN" sz="14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2020</a:t>
            </a:r>
            <a:r>
              <a:rPr lang="zh-CN" altLang="en-US" sz="14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a:t>
            </a:r>
            <a:r>
              <a:rPr lang="en-US" altLang="zh-CN" sz="14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2</a:t>
            </a:r>
            <a:r>
              <a:rPr lang="zh-CN" altLang="en-US" sz="14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号）</a:t>
            </a:r>
          </a:p>
          <a:p>
            <a:pPr algn="l">
              <a:lnSpc>
                <a:spcPct val="150000"/>
              </a:lnSpc>
            </a:pP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对</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省级及省级以上人民政府</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规定的对</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参与疫情防控</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其他人员的临时性工作补助和奖金，比照执行。</a:t>
            </a:r>
            <a:r>
              <a:rPr lang="zh-CN" altLang="en-US" sz="16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（参与政府疫情防控任务）</a:t>
            </a:r>
          </a:p>
          <a:p>
            <a:pPr algn="l">
              <a:lnSpc>
                <a:spcPct val="150000"/>
              </a:lnSpc>
            </a:pPr>
            <a:endParaRPr lang="zh-CN" altLang="en-US" sz="16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3</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393782"/>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2865" y="274320"/>
            <a:ext cx="3656965" cy="2980690"/>
          </a:xfrm>
          <a:prstGeom prst="rect">
            <a:avLst/>
          </a:prstGeom>
          <a:noFill/>
          <a:ln w="9525">
            <a:noFill/>
          </a:ln>
        </p:spPr>
      </p:pic>
      <p:sp>
        <p:nvSpPr>
          <p:cNvPr id="6150" name="PA-文本框 8"/>
          <p:cNvSpPr/>
          <p:nvPr/>
        </p:nvSpPr>
        <p:spPr>
          <a:xfrm>
            <a:off x="4123055" y="842010"/>
            <a:ext cx="4362450" cy="1845310"/>
          </a:xfrm>
          <a:prstGeom prst="rect">
            <a:avLst/>
          </a:prstGeom>
          <a:noFill/>
          <a:ln w="9525">
            <a:noFill/>
          </a:ln>
        </p:spPr>
        <p:txBody>
          <a:bodyPr wrap="square" anchor="t">
            <a:spAutoFit/>
          </a:bodyPr>
          <a:lstStyle/>
          <a:p>
            <a:pPr algn="l"/>
            <a:r>
              <a:rPr lang="en-US" altLang="zh-CN" sz="5400" i="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0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【政策依据】</a:t>
            </a:r>
          </a:p>
          <a:p>
            <a:pPr algn="l"/>
            <a:r>
              <a:rPr lang="zh-CN" altLang="en-US" sz="20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《财政部税务总局关于支持新型冠状病毒感染的肺炎疫情防控有关个人所得税政策的公告》（2020年第10号）</a:t>
            </a:r>
            <a:endParaRPr lang="zh-CN" altLang="en-US" sz="2000" i="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p:txBody>
      </p:sp>
      <p:sp>
        <p:nvSpPr>
          <p:cNvPr id="6151" name="PA-文本框 8"/>
          <p:cNvSpPr/>
          <p:nvPr/>
        </p:nvSpPr>
        <p:spPr>
          <a:xfrm>
            <a:off x="668655" y="2557780"/>
            <a:ext cx="7938135" cy="3538220"/>
          </a:xfrm>
          <a:prstGeom prst="rect">
            <a:avLst/>
          </a:prstGeom>
          <a:noFill/>
          <a:ln w="9525">
            <a:noFill/>
          </a:ln>
        </p:spPr>
        <p:txBody>
          <a:bodyPr wrap="square" anchor="t">
            <a:spAutoFit/>
          </a:bodyPr>
          <a:lstStyle/>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r>
              <a:rPr lang="zh-CN" altLang="en-US" sz="28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r>
              <a:rPr lang="zh-CN" altLang="en-US" sz="28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【享受方式】</a:t>
            </a:r>
          </a:p>
          <a:p>
            <a:pPr algn="l">
              <a:lnSpc>
                <a:spcPct val="150000"/>
              </a:lnSpc>
            </a:pPr>
            <a:r>
              <a:rPr lang="zh-CN" altLang="en-US" sz="28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上述人员在享受免征个人所得税优惠时，支付单位无需申报，将发放人员名单及金额留存备查即可。</a:t>
            </a: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4</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2865" y="274320"/>
            <a:ext cx="3656965" cy="2980690"/>
          </a:xfrm>
          <a:prstGeom prst="rect">
            <a:avLst/>
          </a:prstGeom>
          <a:noFill/>
          <a:ln w="9525">
            <a:noFill/>
          </a:ln>
        </p:spPr>
      </p:pic>
      <p:sp>
        <p:nvSpPr>
          <p:cNvPr id="6150" name="PA-文本框 8"/>
          <p:cNvSpPr/>
          <p:nvPr/>
        </p:nvSpPr>
        <p:spPr>
          <a:xfrm>
            <a:off x="4251960" y="710565"/>
            <a:ext cx="4544060" cy="2830195"/>
          </a:xfrm>
          <a:prstGeom prst="rect">
            <a:avLst/>
          </a:prstGeom>
          <a:noFill/>
          <a:ln w="9525">
            <a:noFill/>
          </a:ln>
        </p:spPr>
        <p:txBody>
          <a:bodyPr wrap="square" anchor="t">
            <a:spAutoFit/>
          </a:bodyPr>
          <a:lstStyle/>
          <a:p>
            <a:pPr algn="l"/>
            <a:r>
              <a:rPr lang="en-US" altLang="zh-CN" sz="5400" i="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2.个人取得单位发放的预防新型冠状病毒感染肺炎的</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医药防护</a:t>
            </a:r>
            <a:r>
              <a:rPr lang="zh-CN" altLang="en-US" sz="2800" u="sng"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用品</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等免征个人所得税</a:t>
            </a:r>
          </a:p>
          <a:p>
            <a:pPr algn="l"/>
            <a:endParaRPr lang="zh-CN" altLang="en-US" sz="20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endParaRPr lang="zh-CN" altLang="en-US" sz="2000" i="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p:txBody>
      </p:sp>
      <p:sp>
        <p:nvSpPr>
          <p:cNvPr id="6151" name="PA-文本框 8"/>
          <p:cNvSpPr/>
          <p:nvPr/>
        </p:nvSpPr>
        <p:spPr>
          <a:xfrm>
            <a:off x="600075" y="3415030"/>
            <a:ext cx="8195945" cy="2830195"/>
          </a:xfrm>
          <a:prstGeom prst="rect">
            <a:avLst/>
          </a:prstGeom>
          <a:noFill/>
          <a:ln w="9525">
            <a:noFill/>
          </a:ln>
        </p:spPr>
        <p:txBody>
          <a:bodyPr wrap="square" anchor="t">
            <a:spAutoFit/>
          </a:bodyPr>
          <a:lstStyle/>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【优惠内容】</a:t>
            </a:r>
          </a:p>
          <a:p>
            <a:pPr algn="l">
              <a:lnSpc>
                <a:spcPct val="150000"/>
              </a:lnSpc>
            </a:pP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自2020年1月1日起，单位发给个人用于预防新型冠状病毒感染的肺炎的</a:t>
            </a:r>
            <a:r>
              <a:rPr lang="zh-CN" altLang="en-US" sz="2000" u="sng"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药品、医疗用品和防护用品</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等</a:t>
            </a:r>
            <a:r>
              <a:rPr lang="zh-CN" altLang="en-US" sz="2000" dirty="0">
                <a:solidFill>
                  <a:srgbClr val="FF0000"/>
                </a:solidFill>
                <a:latin typeface="微软雅黑" panose="020B0503020204020204" charset="-122"/>
                <a:ea typeface="微软雅黑" panose="020B0503020204020204" charset="-122"/>
                <a:sym typeface="微软雅黑" panose="020B0503020204020204" charset="-122"/>
              </a:rPr>
              <a:t>实物</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（不包括现金），</a:t>
            </a:r>
            <a:r>
              <a:rPr lang="zh-CN" altLang="en-US" sz="2000" dirty="0">
                <a:solidFill>
                  <a:srgbClr val="FF0000"/>
                </a:solidFill>
                <a:latin typeface="微软雅黑" panose="020B0503020204020204" charset="-122"/>
                <a:ea typeface="微软雅黑" panose="020B0503020204020204" charset="-122"/>
                <a:sym typeface="微软雅黑" panose="020B0503020204020204" charset="-122"/>
              </a:rPr>
              <a:t>不计入工资、薪金</a:t>
            </a:r>
            <a:r>
              <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收入，免征个人所得税。</a:t>
            </a:r>
          </a:p>
          <a:p>
            <a:pPr algn="l">
              <a:lnSpc>
                <a:spcPct val="150000"/>
              </a:lnSpc>
            </a:pP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5</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269240" y="268605"/>
            <a:ext cx="3519805" cy="2868930"/>
          </a:xfrm>
          <a:prstGeom prst="rect">
            <a:avLst/>
          </a:prstGeom>
          <a:noFill/>
          <a:ln w="9525">
            <a:noFill/>
          </a:ln>
        </p:spPr>
      </p:pic>
      <p:sp>
        <p:nvSpPr>
          <p:cNvPr id="6150" name="PA-文本框 8"/>
          <p:cNvSpPr/>
          <p:nvPr/>
        </p:nvSpPr>
        <p:spPr>
          <a:xfrm>
            <a:off x="3250565" y="502920"/>
            <a:ext cx="5706110" cy="2399665"/>
          </a:xfrm>
          <a:prstGeom prst="rect">
            <a:avLst/>
          </a:prstGeom>
          <a:noFill/>
          <a:ln w="9525">
            <a:noFill/>
          </a:ln>
        </p:spPr>
        <p:txBody>
          <a:bodyPr wrap="square" anchor="t">
            <a:spAutoFit/>
          </a:bodyPr>
          <a:lstStyle/>
          <a:p>
            <a:pPr algn="ctr"/>
            <a:r>
              <a:rPr lang="zh-CN" altLang="en-US" sz="5400" b="1" dirty="0">
                <a:solidFill>
                  <a:schemeClr val="bg1"/>
                </a:solidFill>
                <a:latin typeface="微软雅黑" panose="020B0503020204020204" charset="-122"/>
                <a:ea typeface="微软雅黑" panose="020B0503020204020204" charset="-122"/>
                <a:sym typeface="微软雅黑" panose="020B0503020204020204" charset="-122"/>
              </a:rPr>
              <a:t>二、鼓励公益捐赠</a:t>
            </a:r>
          </a:p>
          <a:p>
            <a:pPr algn="l"/>
            <a:endParaRPr lang="zh-CN" altLang="en-US" sz="3200"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endParaRPr>
          </a:p>
          <a:p>
            <a:pPr algn="l"/>
            <a:endParaRPr lang="zh-CN" altLang="en-US" sz="3200"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endParaRPr>
          </a:p>
          <a:p>
            <a:pPr algn="l"/>
            <a:r>
              <a:rPr lang="zh-CN" altLang="en-US" sz="3200"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   具体包括：</a:t>
            </a:r>
            <a:endParaRPr lang="zh-CN" altLang="en-US" sz="3200" i="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endParaRPr>
          </a:p>
        </p:txBody>
      </p:sp>
      <p:sp>
        <p:nvSpPr>
          <p:cNvPr id="6151" name="PA-文本框 8"/>
          <p:cNvSpPr/>
          <p:nvPr/>
        </p:nvSpPr>
        <p:spPr>
          <a:xfrm>
            <a:off x="863600" y="3009265"/>
            <a:ext cx="7588250" cy="3235960"/>
          </a:xfrm>
          <a:prstGeom prst="rect">
            <a:avLst/>
          </a:prstGeom>
          <a:noFill/>
          <a:ln w="9525">
            <a:noFill/>
          </a:ln>
        </p:spPr>
        <p:txBody>
          <a:bodyPr wrap="square" anchor="t">
            <a:spAutoFit/>
          </a:bodyPr>
          <a:lstStyle/>
          <a:p>
            <a:pPr algn="l">
              <a:spcAft>
                <a:spcPts val="500"/>
              </a:spcAft>
            </a:pP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spcAft>
                <a:spcPts val="500"/>
              </a:spcAft>
            </a:pP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3.通过</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公益性社会组织</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或县级以上人民政府及其部门等</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国家机关</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捐赠应对疫情的</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现金和物品</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允许个人所得税税前全额扣除；</a:t>
            </a:r>
          </a:p>
          <a:p>
            <a:pPr algn="l"/>
            <a:endPar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4.</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直接</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向承担疫情防治任务的</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医院</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捐赠应对疫情</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物品</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允许个人所得税税前全额扣除。</a:t>
            </a: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6</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165100" y="824865"/>
            <a:ext cx="3656965" cy="2980690"/>
          </a:xfrm>
          <a:prstGeom prst="rect">
            <a:avLst/>
          </a:prstGeom>
          <a:noFill/>
          <a:ln w="9525">
            <a:noFill/>
          </a:ln>
        </p:spPr>
      </p:pic>
      <p:sp>
        <p:nvSpPr>
          <p:cNvPr id="6150" name="PA-文本框 8"/>
          <p:cNvSpPr/>
          <p:nvPr/>
        </p:nvSpPr>
        <p:spPr>
          <a:xfrm>
            <a:off x="4196080" y="373380"/>
            <a:ext cx="4565650" cy="4204970"/>
          </a:xfrm>
          <a:prstGeom prst="rect">
            <a:avLst/>
          </a:prstGeom>
          <a:noFill/>
          <a:ln w="9525">
            <a:noFill/>
          </a:ln>
        </p:spPr>
        <p:txBody>
          <a:bodyPr wrap="square" anchor="t">
            <a:spAutoFit/>
          </a:bodyPr>
          <a:lstStyle/>
          <a:p>
            <a:pPr algn="ctr"/>
            <a:r>
              <a:rPr lang="zh-CN" altLang="en-US" sz="5400" b="1" dirty="0">
                <a:solidFill>
                  <a:schemeClr val="bg1"/>
                </a:solidFill>
                <a:latin typeface="微软雅黑" panose="020B0503020204020204" charset="-122"/>
                <a:ea typeface="微软雅黑" panose="020B0503020204020204" charset="-122"/>
                <a:sym typeface="微软雅黑" panose="020B0503020204020204" charset="-122"/>
              </a:rPr>
              <a:t>鼓励公益捐赠</a:t>
            </a:r>
          </a:p>
          <a:p>
            <a:pPr algn="l"/>
            <a:endParaRPr lang="zh-CN" altLang="en-US" sz="2800" b="1" dirty="0">
              <a:solidFill>
                <a:schemeClr val="tx1"/>
              </a:solidFill>
              <a:latin typeface="微软雅黑" panose="020B0503020204020204" charset="-122"/>
              <a:ea typeface="微软雅黑" panose="020B0503020204020204" charset="-122"/>
              <a:sym typeface="微软雅黑" panose="020B0503020204020204" charset="-122"/>
            </a:endParaRPr>
          </a:p>
          <a:p>
            <a:pPr algn="l">
              <a:spcAft>
                <a:spcPts val="500"/>
              </a:spcAft>
            </a:pPr>
            <a:r>
              <a:rPr lang="zh-CN" altLang="en-US" sz="2800" b="1" dirty="0">
                <a:solidFill>
                  <a:schemeClr val="bg1"/>
                </a:solidFill>
                <a:latin typeface="方正小标宋简体" panose="02010601030101010101" charset="-122"/>
                <a:ea typeface="方正小标宋简体" panose="02010601030101010101" charset="-122"/>
                <a:sym typeface="微软雅黑" panose="020B0503020204020204" charset="-122"/>
              </a:rPr>
              <a:t>    需要关注的几个问题：</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spcAft>
                <a:spcPts val="500"/>
              </a:spcAft>
            </a:pPr>
            <a:r>
              <a:rPr lang="en-US" altLang="zh-CN"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1.</a:t>
            </a: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个人捐赠如何确定捐赠额？</a:t>
            </a:r>
            <a:endParaRPr lang="zh-CN" altLang="en-US" sz="24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lnSpc>
                <a:spcPts val="3000"/>
              </a:lnSpc>
            </a:pP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捐赠</a:t>
            </a:r>
            <a:r>
              <a:rPr lang="zh-CN" altLang="en-US" sz="18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货币性资产</a:t>
            </a: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的，按照实际捐赠金额确定；</a:t>
            </a:r>
          </a:p>
          <a:p>
            <a:pPr algn="l">
              <a:lnSpc>
                <a:spcPts val="3000"/>
              </a:lnSpc>
            </a:pP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捐赠</a:t>
            </a:r>
            <a:r>
              <a:rPr lang="zh-CN" altLang="en-US" sz="18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股权、房产</a:t>
            </a: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的，按照个人持有股权、房产的</a:t>
            </a:r>
            <a:r>
              <a:rPr lang="zh-CN" altLang="en-US" sz="18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财产原值</a:t>
            </a: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确定；</a:t>
            </a:r>
          </a:p>
          <a:p>
            <a:pPr algn="l">
              <a:lnSpc>
                <a:spcPts val="3000"/>
              </a:lnSpc>
            </a:pP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捐赠除股权、房产以外的</a:t>
            </a:r>
            <a:r>
              <a:rPr lang="zh-CN" altLang="en-US" sz="18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其他非货币性资产</a:t>
            </a: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的，按照非货币性资产的</a:t>
            </a:r>
            <a:r>
              <a:rPr lang="zh-CN" altLang="en-US" sz="18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市场价格</a:t>
            </a:r>
            <a:r>
              <a:rPr lang="zh-CN" altLang="en-US" sz="1800" dirty="0">
                <a:solidFill>
                  <a:schemeClr val="tx1"/>
                </a:solidFill>
                <a:latin typeface="微软雅黑" panose="020B0503020204020204" charset="-122"/>
                <a:ea typeface="微软雅黑" panose="020B0503020204020204" charset="-122"/>
                <a:sym typeface="微软雅黑" panose="020B0503020204020204" charset="-122"/>
              </a:rPr>
              <a:t>确定。</a:t>
            </a:r>
          </a:p>
        </p:txBody>
      </p:sp>
      <p:sp>
        <p:nvSpPr>
          <p:cNvPr id="6151" name="PA-文本框 8"/>
          <p:cNvSpPr/>
          <p:nvPr/>
        </p:nvSpPr>
        <p:spPr>
          <a:xfrm>
            <a:off x="485140" y="4450080"/>
            <a:ext cx="7977505" cy="1938020"/>
          </a:xfrm>
          <a:prstGeom prst="rect">
            <a:avLst/>
          </a:prstGeom>
          <a:noFill/>
          <a:ln w="9525">
            <a:noFill/>
          </a:ln>
        </p:spPr>
        <p:txBody>
          <a:bodyPr wrap="square" anchor="t">
            <a:spAutoFit/>
          </a:bodyPr>
          <a:lstStyle/>
          <a:p>
            <a:pPr algn="ct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r>
              <a:rPr lang="en-US" altLang="zh-CN"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2.</a:t>
            </a: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从哪里扣？</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从个人的</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应纳税所得</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中扣除</a:t>
            </a:r>
            <a:endParaRPr lang="en-US" altLang="zh-CN" sz="2400" b="1" dirty="0">
              <a:solidFill>
                <a:schemeClr val="tx1"/>
              </a:solidFill>
              <a:latin typeface="微软雅黑" panose="020B0503020204020204" charset="-122"/>
              <a:ea typeface="微软雅黑" panose="020B0503020204020204" charset="-122"/>
              <a:sym typeface="微软雅黑" panose="020B0503020204020204" charset="-122"/>
            </a:endParaRPr>
          </a:p>
          <a:p>
            <a:pPr algn="l"/>
            <a:endParaRPr lang="en-US" altLang="zh-CN" sz="24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r>
              <a:rPr lang="en-US" altLang="zh-CN"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3.</a:t>
            </a: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扣除方法？</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没有</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对在哪种所得额中扣除进行</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限制</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（综合所得、分类所得等）</a:t>
            </a:r>
            <a:endParaRPr lang="zh-CN" altLang="en-US" sz="2000" b="1"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7</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2865" y="274320"/>
            <a:ext cx="3508375" cy="2859405"/>
          </a:xfrm>
          <a:prstGeom prst="rect">
            <a:avLst/>
          </a:prstGeom>
          <a:noFill/>
          <a:ln w="9525">
            <a:noFill/>
          </a:ln>
        </p:spPr>
      </p:pic>
      <p:sp>
        <p:nvSpPr>
          <p:cNvPr id="6150" name="PA-文本框 8"/>
          <p:cNvSpPr/>
          <p:nvPr/>
        </p:nvSpPr>
        <p:spPr>
          <a:xfrm>
            <a:off x="4081145" y="274320"/>
            <a:ext cx="4605655" cy="2584450"/>
          </a:xfrm>
          <a:prstGeom prst="rect">
            <a:avLst/>
          </a:prstGeom>
          <a:noFill/>
          <a:ln w="9525">
            <a:noFill/>
          </a:ln>
        </p:spPr>
        <p:txBody>
          <a:bodyPr wrap="square" anchor="t">
            <a:spAutoFit/>
          </a:bodyPr>
          <a:lstStyle/>
          <a:p>
            <a:pPr algn="ctr"/>
            <a:r>
              <a:rPr lang="zh-CN" altLang="en-US" sz="5400" b="1" dirty="0">
                <a:solidFill>
                  <a:schemeClr val="bg1"/>
                </a:solidFill>
                <a:latin typeface="微软雅黑" panose="020B0503020204020204" charset="-122"/>
                <a:ea typeface="微软雅黑" panose="020B0503020204020204" charset="-122"/>
                <a:sym typeface="微软雅黑" panose="020B0503020204020204" charset="-122"/>
              </a:rPr>
              <a:t>鼓励公益捐赠</a:t>
            </a:r>
          </a:p>
          <a:p>
            <a:pPr algn="l"/>
            <a:endParaRPr lang="zh-CN" altLang="en-US" sz="3600" b="1" dirty="0">
              <a:solidFill>
                <a:schemeClr val="bg1"/>
              </a:solidFill>
              <a:latin typeface="微软雅黑" panose="020B0503020204020204" charset="-122"/>
              <a:ea typeface="微软雅黑" panose="020B0503020204020204" charset="-122"/>
              <a:sym typeface="微软雅黑" panose="020B0503020204020204" charset="-122"/>
            </a:endParaRPr>
          </a:p>
          <a:p>
            <a:pPr algn="l"/>
            <a:r>
              <a:rPr lang="zh-CN" altLang="en-US" sz="28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需要把握四个关键词：</a:t>
            </a:r>
            <a:r>
              <a:rPr lang="zh-CN" altLang="en-US" sz="36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r>
              <a:rPr lang="zh-CN" altLang="en-US" sz="28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捐赠途径、   捐赠用途、</a:t>
            </a:r>
            <a:r>
              <a:rPr lang="zh-CN" altLang="en-US" sz="3600" b="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 </a:t>
            </a:r>
            <a:endParaRPr lang="zh-CN" altLang="en-US" sz="3600" b="1" i="1"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p:txBody>
      </p:sp>
      <p:sp>
        <p:nvSpPr>
          <p:cNvPr id="6151" name="PA-文本框 8"/>
          <p:cNvSpPr/>
          <p:nvPr/>
        </p:nvSpPr>
        <p:spPr>
          <a:xfrm>
            <a:off x="692150" y="2858770"/>
            <a:ext cx="7759700" cy="3715385"/>
          </a:xfrm>
          <a:prstGeom prst="rect">
            <a:avLst/>
          </a:prstGeom>
          <a:noFill/>
          <a:ln w="9525">
            <a:noFill/>
          </a:ln>
        </p:spPr>
        <p:txBody>
          <a:bodyPr wrap="square" anchor="t">
            <a:spAutoFit/>
          </a:bodyPr>
          <a:lstStyle/>
          <a:p>
            <a:pPr algn="ctr"/>
            <a:r>
              <a:rPr lang="en-US" altLang="zh-CN" sz="28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捐赠物形态、扣除比例</a:t>
            </a:r>
            <a:endParaRPr lang="zh-CN" altLang="en-US" sz="28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ts val="3000"/>
              </a:lnSpc>
              <a:spcAft>
                <a:spcPts val="500"/>
              </a:spcAft>
            </a:pP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途径：</a:t>
            </a:r>
            <a:r>
              <a:rPr lang="zh-CN" altLang="en-US" sz="16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①</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通过公益性社会</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组织 </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或县级以上人民政府及其部门等</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国家机关</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捐赠 </a:t>
            </a:r>
            <a:r>
              <a:rPr lang="zh-CN" altLang="en-US" sz="2000" b="1" dirty="0">
                <a:solidFill>
                  <a:schemeClr val="accent6">
                    <a:lumMod val="60000"/>
                    <a:lumOff val="40000"/>
                  </a:schemeClr>
                </a:solidFill>
                <a:latin typeface="Calibri" panose="020F0502020204030204" charset="0"/>
                <a:ea typeface="微软雅黑" panose="020B0503020204020204" charset="-122"/>
                <a:sym typeface="微软雅黑" panose="020B0503020204020204" charset="-122"/>
              </a:rPr>
              <a:t>②</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直接</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向承担疫情防治任务的医院捐赠</a:t>
            </a:r>
            <a:endParaRPr lang="zh-CN" altLang="en-US" sz="2800" b="1" dirty="0">
              <a:solidFill>
                <a:schemeClr val="tx1"/>
              </a:solidFill>
              <a:latin typeface="微软雅黑" panose="020B0503020204020204" charset="-122"/>
              <a:ea typeface="微软雅黑" panose="020B0503020204020204" charset="-122"/>
              <a:sym typeface="微软雅黑" panose="020B0503020204020204" charset="-122"/>
            </a:endParaRPr>
          </a:p>
          <a:p>
            <a:pPr algn="l">
              <a:lnSpc>
                <a:spcPts val="3000"/>
              </a:lnSpc>
              <a:spcAft>
                <a:spcPts val="500"/>
              </a:spcAft>
            </a:pP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用途：</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专项用</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于应对新型冠状病毒感染的肺炎疫情工作</a:t>
            </a: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a:p>
            <a:pPr algn="l">
              <a:lnSpc>
                <a:spcPts val="3000"/>
              </a:lnSpc>
              <a:spcAft>
                <a:spcPts val="500"/>
              </a:spcAft>
            </a:pP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形态：</a:t>
            </a:r>
            <a:r>
              <a:rPr lang="zh-CN" altLang="en-US" sz="2000" b="1"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rPr>
              <a:t>①</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通过公益性社会组织或县级以上人民政府及其部门等国家机关捐赠应对疫情的</a:t>
            </a:r>
            <a:r>
              <a:rPr lang="zh-CN" altLang="en-US" sz="2000" b="1" u="sng" dirty="0">
                <a:solidFill>
                  <a:srgbClr val="FF0000"/>
                </a:solidFill>
                <a:latin typeface="微软雅黑" panose="020B0503020204020204" charset="-122"/>
                <a:ea typeface="微软雅黑" panose="020B0503020204020204" charset="-122"/>
                <a:sym typeface="微软雅黑" panose="020B0503020204020204" charset="-122"/>
              </a:rPr>
              <a:t>现金和物品</a:t>
            </a:r>
            <a:r>
              <a:rPr lang="zh-CN" altLang="en-US" sz="2000" b="1" dirty="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2000" b="1" dirty="0">
                <a:solidFill>
                  <a:schemeClr val="accent6">
                    <a:lumMod val="60000"/>
                    <a:lumOff val="40000"/>
                  </a:schemeClr>
                </a:solidFill>
                <a:latin typeface="Calibri" panose="020F0502020204030204" charset="0"/>
                <a:ea typeface="微软雅黑" panose="020B0503020204020204" charset="-122"/>
                <a:sym typeface="微软雅黑" panose="020B0503020204020204" charset="-122"/>
              </a:rPr>
              <a:t>②</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直接向承担疫情防治任务的医院捐赠应对疫情</a:t>
            </a:r>
            <a:r>
              <a:rPr lang="zh-CN" altLang="en-US" sz="2000" b="1" u="sng" dirty="0">
                <a:solidFill>
                  <a:srgbClr val="FF0000"/>
                </a:solidFill>
                <a:latin typeface="微软雅黑" panose="020B0503020204020204" charset="-122"/>
                <a:ea typeface="微软雅黑" panose="020B0503020204020204" charset="-122"/>
                <a:sym typeface="微软雅黑" panose="020B0503020204020204" charset="-122"/>
              </a:rPr>
              <a:t>物品</a:t>
            </a:r>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a:p>
            <a:pPr algn="l">
              <a:lnSpc>
                <a:spcPts val="3000"/>
              </a:lnSpc>
              <a:spcAft>
                <a:spcPts val="500"/>
              </a:spcAft>
            </a:pPr>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sym typeface="微软雅黑" panose="020B0503020204020204" charset="-122"/>
              </a:rPr>
              <a:t>比例：</a:t>
            </a:r>
            <a:r>
              <a:rPr lang="zh-CN" altLang="en-US" sz="2000" b="1" u="sng" dirty="0">
                <a:solidFill>
                  <a:srgbClr val="FF0000"/>
                </a:solidFill>
                <a:latin typeface="微软雅黑" panose="020B0503020204020204" charset="-122"/>
                <a:ea typeface="微软雅黑" panose="020B0503020204020204" charset="-122"/>
                <a:sym typeface="微软雅黑" panose="020B0503020204020204" charset="-122"/>
              </a:rPr>
              <a:t>全额</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扣除</a:t>
            </a: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8</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146" name="图形 4"/>
          <p:cNvPicPr>
            <a:picLocks noChangeAspect="1"/>
          </p:cNvPicPr>
          <p:nvPr/>
        </p:nvPicPr>
        <p:blipFill>
          <a:blip r:embed="rId2"/>
          <a:stretch>
            <a:fillRect/>
          </a:stretch>
        </p:blipFill>
        <p:spPr>
          <a:xfrm>
            <a:off x="62865" y="274320"/>
            <a:ext cx="3656965" cy="2980690"/>
          </a:xfrm>
          <a:prstGeom prst="rect">
            <a:avLst/>
          </a:prstGeom>
          <a:noFill/>
          <a:ln w="9525">
            <a:noFill/>
          </a:ln>
        </p:spPr>
      </p:pic>
      <p:sp>
        <p:nvSpPr>
          <p:cNvPr id="6150" name="PA-文本框 8"/>
          <p:cNvSpPr/>
          <p:nvPr/>
        </p:nvSpPr>
        <p:spPr>
          <a:xfrm>
            <a:off x="4211955" y="457835"/>
            <a:ext cx="4474845" cy="4369435"/>
          </a:xfrm>
          <a:prstGeom prst="rect">
            <a:avLst/>
          </a:prstGeom>
          <a:noFill/>
          <a:ln w="9525">
            <a:noFill/>
          </a:ln>
        </p:spPr>
        <p:txBody>
          <a:bodyPr wrap="square" anchor="t">
            <a:spAutoFit/>
          </a:bodyPr>
          <a:lstStyle/>
          <a:p>
            <a:pPr algn="l"/>
            <a:r>
              <a:rPr lang="en-US" altLang="zh-CN" sz="5400" i="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3.通过</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公益性社会组织</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或县级以上人民政府及其部门等</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国家机关</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捐赠应对疫情的</a:t>
            </a:r>
            <a:r>
              <a:rPr lang="zh-CN" altLang="en-US" sz="28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现金和物品</a:t>
            </a:r>
            <a:r>
              <a:rPr lang="zh-CN" altLang="en-US" sz="28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允许个人所得税税前全额扣除</a:t>
            </a:r>
            <a:endParaRPr lang="zh-CN" altLang="en-US" sz="2800"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i="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151" name="PA-文本框 8"/>
          <p:cNvSpPr/>
          <p:nvPr/>
        </p:nvSpPr>
        <p:spPr>
          <a:xfrm>
            <a:off x="692150" y="3538220"/>
            <a:ext cx="7759700" cy="1414780"/>
          </a:xfrm>
          <a:prstGeom prst="rect">
            <a:avLst/>
          </a:prstGeom>
          <a:noFill/>
          <a:ln w="9525">
            <a:noFill/>
          </a:ln>
        </p:spPr>
        <p:txBody>
          <a:bodyPr wrap="square" anchor="t">
            <a:spAutoFit/>
          </a:bodyPr>
          <a:lstStyle/>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a:p>
            <a:pPr algn="l">
              <a:lnSpc>
                <a:spcPct val="150000"/>
              </a:lnSpc>
            </a:pPr>
            <a:endParaRPr lang="zh-CN" altLang="en-US" sz="2000" dirty="0">
              <a:solidFill>
                <a:schemeClr val="accent6">
                  <a:lumMod val="60000"/>
                  <a:lumOff val="40000"/>
                </a:schemeClr>
              </a:solidFill>
              <a:latin typeface="微软雅黑" panose="020B0503020204020204" charset="-122"/>
              <a:ea typeface="微软雅黑" panose="020B0503020204020204" charset="-122"/>
              <a:sym typeface="微软雅黑" panose="020B0503020204020204" charset="-122"/>
            </a:endParaRPr>
          </a:p>
        </p:txBody>
      </p:sp>
      <p:sp>
        <p:nvSpPr>
          <p:cNvPr id="6152" name="灯片编号占位符 1"/>
          <p:cNvSpPr>
            <a:spLocks noGrp="1"/>
          </p:cNvSpPr>
          <p:nvPr>
            <p:ph type="sldNum" sz="quarter" idx="12"/>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en-US" sz="900" dirty="0">
                <a:solidFill>
                  <a:srgbClr val="898989"/>
                </a:solidFill>
                <a:latin typeface="微软雅黑" panose="020B0503020204020204" charset="-122"/>
                <a:ea typeface="微软雅黑" panose="020B0503020204020204" charset="-122"/>
                <a:sym typeface="微软雅黑" panose="020B0503020204020204" charset="-122"/>
              </a:rPr>
              <a:t>9</a:t>
            </a:fld>
            <a:endParaRPr lang="zh-CN" altLang="en-US" sz="900" dirty="0">
              <a:solidFill>
                <a:srgbClr val="898989"/>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762000" y="3538220"/>
            <a:ext cx="7924800" cy="3291840"/>
          </a:xfrm>
          <a:prstGeom prst="rect">
            <a:avLst/>
          </a:prstGeom>
          <a:noFill/>
        </p:spPr>
        <p:txBody>
          <a:bodyPr wrap="square" rtlCol="0" anchor="t">
            <a:spAutoFit/>
          </a:bodyPr>
          <a:lstStyle/>
          <a:p>
            <a:pPr algn="l"/>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a:p>
            <a:pPr algn="l"/>
            <a:r>
              <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其中“</a:t>
            </a:r>
            <a:r>
              <a:rPr lang="zh-CN" altLang="en-US" sz="24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公益性社会组织</a:t>
            </a:r>
            <a:r>
              <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”是指依法取得公益性捐赠税前扣除资格的社会组织。（</a:t>
            </a:r>
            <a:r>
              <a:rPr lang="zh-CN" altLang="en-US" sz="20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如：江西省财政厅 国家税务总局江西省税务局公告2020年第1号）</a:t>
            </a:r>
            <a:endPar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endParaRPr lang="zh-CN" altLang="en-US" sz="2400" b="1" dirty="0">
              <a:solidFill>
                <a:schemeClr val="bg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endParaRPr>
          </a:p>
          <a:p>
            <a:pPr algn="l"/>
            <a:r>
              <a:rPr lang="zh-CN" altLang="en-US" sz="2400" b="1"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要求：</a:t>
            </a:r>
            <a:r>
              <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国家机关、公益性社会组织接受的捐赠，应</a:t>
            </a:r>
            <a:r>
              <a:rPr lang="zh-CN" altLang="en-US" sz="2400" dirty="0">
                <a:solidFill>
                  <a:schemeClr val="accent6">
                    <a:lumMod val="60000"/>
                    <a:lumOff val="40000"/>
                  </a:schemeClr>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专项用于</a:t>
            </a:r>
            <a:r>
              <a:rPr lang="zh-CN" altLang="en-US" sz="2400" dirty="0">
                <a:solidFill>
                  <a:schemeClr val="tx1"/>
                </a:solidFill>
                <a:latin typeface="方正小标宋简体" panose="02010601030101010101" charset="-122"/>
                <a:ea typeface="方正小标宋简体" panose="02010601030101010101" charset="-122"/>
                <a:cs typeface="方正小标宋简体" panose="02010601030101010101" charset="-122"/>
                <a:sym typeface="微软雅黑" panose="020B0503020204020204" charset="-122"/>
              </a:rPr>
              <a:t>应对新型冠状病毒感染的肺炎疫情工作，不得挪作他用。</a:t>
            </a:r>
            <a:endParaRPr lang="zh-CN" altLang="en-US" sz="2400" dirty="0">
              <a:solidFill>
                <a:schemeClr val="tx1"/>
              </a:solidFill>
              <a:latin typeface="微软雅黑" panose="020B0503020204020204" charset="-122"/>
              <a:ea typeface="微软雅黑" panose="020B0503020204020204" charset="-122"/>
              <a:sym typeface="微软雅黑" panose="020B0503020204020204" charset="-122"/>
            </a:endParaRPr>
          </a:p>
          <a:p>
            <a:pPr algn="l"/>
            <a:endParaRPr lang="zh-CN" altLang="en-US" sz="2400" dirty="0">
              <a:solidFill>
                <a:schemeClr val="tx1"/>
              </a:solidFill>
              <a:latin typeface="微软雅黑" panose="020B0503020204020204" charset="-122"/>
              <a:ea typeface="微软雅黑" panose="020B0503020204020204" charset="-122"/>
              <a:sym typeface="微软雅黑" panose="020B0503020204020204" charset="-122"/>
            </a:endParaRPr>
          </a:p>
          <a:p>
            <a:pPr algn="l"/>
            <a:endParaRPr lang="zh-CN" altLang="en-US" sz="2400"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6275444"/>
            <a:ext cx="3456384" cy="3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880</Words>
  <Application>Microsoft Office PowerPoint</Application>
  <PresentationFormat>全屏显示(4:3)</PresentationFormat>
  <Paragraphs>112</Paragraphs>
  <Slides>12</Slides>
  <Notes>0</Notes>
  <HiddenSlides>0</HiddenSlides>
  <MMClips>0</MMClips>
  <ScaleCrop>false</ScaleCrop>
  <HeadingPairs>
    <vt:vector size="4" baseType="variant">
      <vt:variant>
        <vt:lpstr>主题</vt:lpstr>
      </vt:variant>
      <vt:variant>
        <vt:i4>2</vt:i4>
      </vt:variant>
      <vt:variant>
        <vt:lpstr>幻灯片标题</vt:lpstr>
      </vt:variant>
      <vt:variant>
        <vt:i4>12</vt:i4>
      </vt:variant>
    </vt:vector>
  </HeadingPairs>
  <TitlesOfParts>
    <vt:vector size="14" baseType="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46</cp:revision>
  <dcterms:created xsi:type="dcterms:W3CDTF">2020-04-15T07:03:00Z</dcterms:created>
  <dcterms:modified xsi:type="dcterms:W3CDTF">2020-05-05T10:31:17Z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